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257" r:id="rId3"/>
    <p:sldId id="259" r:id="rId4"/>
    <p:sldId id="261" r:id="rId5"/>
    <p:sldId id="262" r:id="rId6"/>
    <p:sldId id="298" r:id="rId7"/>
    <p:sldId id="299" r:id="rId8"/>
    <p:sldId id="260" r:id="rId9"/>
    <p:sldId id="265" r:id="rId10"/>
    <p:sldId id="267" r:id="rId11"/>
    <p:sldId id="300" r:id="rId12"/>
    <p:sldId id="266" r:id="rId13"/>
    <p:sldId id="270" r:id="rId14"/>
    <p:sldId id="302" r:id="rId15"/>
    <p:sldId id="303" r:id="rId16"/>
    <p:sldId id="304" r:id="rId17"/>
    <p:sldId id="278" r:id="rId18"/>
  </p:sldIdLst>
  <p:sldSz cx="9144000" cy="5143500" type="screen16x9"/>
  <p:notesSz cx="6858000" cy="9144000"/>
  <p:embeddedFontLst>
    <p:embeddedFont>
      <p:font typeface="Barlow" pitchFamily="2" charset="77"/>
      <p:regular r:id="rId20"/>
      <p:bold r:id="rId21"/>
      <p:italic r:id="rId22"/>
      <p:boldItalic r:id="rId23"/>
    </p:embeddedFont>
    <p:embeddedFont>
      <p:font typeface="Barlow Light" pitchFamily="2" charset="77"/>
      <p:regular r:id="rId24"/>
      <p:bold r:id="rId25"/>
      <p:italic r:id="rId26"/>
      <p:boldItalic r:id="rId27"/>
    </p:embeddedFont>
    <p:embeddedFont>
      <p:font typeface="Barlow SemiBold" pitchFamily="2" charset="77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Raleway" pitchFamily="2" charset="77"/>
      <p:regular r:id="rId36"/>
      <p:bold r:id="rId37"/>
      <p:italic r:id="rId38"/>
      <p:boldItalic r:id="rId39"/>
    </p:embeddedFont>
    <p:embeddedFont>
      <p:font typeface="Raleway Thin" pitchFamily="2" charset="77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4"/>
  </p:normalViewPr>
  <p:slideViewPr>
    <p:cSldViewPr snapToGrid="0" snapToObjects="1">
      <p:cViewPr varScale="1">
        <p:scale>
          <a:sx n="137" d="100"/>
          <a:sy n="137" d="100"/>
        </p:scale>
        <p:origin x="3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theme" Target="theme/theme1.xml"/><Relationship Id="rId20" Type="http://schemas.openxmlformats.org/officeDocument/2006/relationships/font" Target="fonts/font1.fntdata"/><Relationship Id="rId41" Type="http://schemas.openxmlformats.org/officeDocument/2006/relationships/font" Target="fonts/font22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57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91579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6712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745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948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5122427" y="668001"/>
            <a:ext cx="3841143" cy="3893303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694663" y="764745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ESCOLHENDO O COMPUTADOR</a:t>
            </a:r>
            <a:endParaRPr dirty="0"/>
          </a:p>
        </p:txBody>
      </p:sp>
      <p:sp>
        <p:nvSpPr>
          <p:cNvPr id="339" name="Google Shape;338;p12">
            <a:extLst>
              <a:ext uri="{FF2B5EF4-FFF2-40B4-BE49-F238E27FC236}">
                <a16:creationId xmlns:a16="http://schemas.microsoft.com/office/drawing/2014/main" id="{3F6C52E6-086A-DA44-81E7-62487FF9B7A3}"/>
              </a:ext>
            </a:extLst>
          </p:cNvPr>
          <p:cNvSpPr txBox="1">
            <a:spLocks/>
          </p:cNvSpPr>
          <p:nvPr/>
        </p:nvSpPr>
        <p:spPr>
          <a:xfrm>
            <a:off x="807915" y="3403656"/>
            <a:ext cx="4962600" cy="1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pt-BR" sz="2400" dirty="0"/>
              <a:t>TADS – SENAC</a:t>
            </a:r>
          </a:p>
          <a:p>
            <a:r>
              <a:rPr lang="pt-BR" sz="2400" dirty="0"/>
              <a:t>GRUPO 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Especificações</a:t>
            </a:r>
            <a:endParaRPr dirty="0"/>
          </a:p>
        </p:txBody>
      </p:sp>
      <p:sp>
        <p:nvSpPr>
          <p:cNvPr id="1021" name="Google Shape;1021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1022" name="Google Shape;1022;p23"/>
          <p:cNvGrpSpPr/>
          <p:nvPr/>
        </p:nvGrpSpPr>
        <p:grpSpPr>
          <a:xfrm>
            <a:off x="2655041" y="2436044"/>
            <a:ext cx="2200509" cy="1776159"/>
            <a:chOff x="3071457" y="2013875"/>
            <a:chExt cx="1944600" cy="1569600"/>
          </a:xfrm>
        </p:grpSpPr>
        <p:sp>
          <p:nvSpPr>
            <p:cNvPr id="1023" name="Google Shape;1023;p23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P</a:t>
              </a:r>
              <a:r>
                <a:rPr lang="en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rocessador</a:t>
              </a:r>
              <a:r>
                <a:rPr lang="en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novo ARM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5" name="Google Shape;1025;p23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Com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compatibilidade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ROSETTA,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rodando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todos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os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aplicativos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x86 intel. 8gb RAM / HD 250gb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alta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velocidade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26" name="Google Shape;1026;p23"/>
          <p:cNvGrpSpPr/>
          <p:nvPr/>
        </p:nvGrpSpPr>
        <p:grpSpPr>
          <a:xfrm>
            <a:off x="457232" y="2436044"/>
            <a:ext cx="2200509" cy="1776159"/>
            <a:chOff x="1126863" y="2013875"/>
            <a:chExt cx="1944600" cy="1569600"/>
          </a:xfrm>
        </p:grpSpPr>
        <p:sp>
          <p:nvSpPr>
            <p:cNvPr id="1027" name="Google Shape;1027;p2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13 pol de </a:t>
              </a:r>
              <a:r>
                <a:rPr lang="en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tela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9" name="Google Shape;1029;p23"/>
            <p:cNvSpPr txBox="1"/>
            <p:nvPr/>
          </p:nvSpPr>
          <p:spPr>
            <a:xfrm>
              <a:off x="1351625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pt-BR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amanho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ideal para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mobilidade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e mesas de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starbucks</a:t>
              </a:r>
              <a:endParaRPr lang="en" sz="8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Bateria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de 17hrs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autonomia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0" name="Google Shape;1030;p23"/>
          <p:cNvGrpSpPr/>
          <p:nvPr/>
        </p:nvGrpSpPr>
        <p:grpSpPr>
          <a:xfrm>
            <a:off x="4852720" y="2436044"/>
            <a:ext cx="3396158" cy="1776159"/>
            <a:chOff x="5015938" y="2013875"/>
            <a:chExt cx="3001200" cy="1569600"/>
          </a:xfrm>
        </p:grpSpPr>
        <p:sp>
          <p:nvSpPr>
            <p:cNvPr id="1031" name="Google Shape;1031;p23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Todos</a:t>
              </a:r>
              <a:r>
                <a:rPr lang="en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os</a:t>
              </a:r>
              <a:r>
                <a:rPr lang="en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ambientes de </a:t>
              </a:r>
              <a:r>
                <a:rPr lang="en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programação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33" name="Google Shape;1033;p23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Netbeans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, rails, V</a:t>
              </a:r>
              <a:r>
                <a:rPr lang="pt-BR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s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code,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.Net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.</a:t>
              </a: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MacOs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é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baseado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em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unix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, o que o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deixa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com terminal e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bem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parecido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com Linux para </a:t>
              </a:r>
              <a:r>
                <a:rPr lang="en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programação</a:t>
              </a: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.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4" name="Google Shape;1034;p23"/>
          <p:cNvGrpSpPr/>
          <p:nvPr/>
        </p:nvGrpSpPr>
        <p:grpSpPr>
          <a:xfrm>
            <a:off x="4705169" y="3213940"/>
            <a:ext cx="295999" cy="294651"/>
            <a:chOff x="4858109" y="2631368"/>
            <a:chExt cx="316442" cy="315000"/>
          </a:xfrm>
        </p:grpSpPr>
        <p:sp>
          <p:nvSpPr>
            <p:cNvPr id="1035" name="Google Shape;1035;p2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037" name="Google Shape;1037;p23"/>
          <p:cNvGrpSpPr/>
          <p:nvPr/>
        </p:nvGrpSpPr>
        <p:grpSpPr>
          <a:xfrm>
            <a:off x="2512794" y="3213816"/>
            <a:ext cx="294612" cy="294612"/>
            <a:chOff x="3157188" y="909150"/>
            <a:chExt cx="470400" cy="470400"/>
          </a:xfrm>
        </p:grpSpPr>
        <p:sp>
          <p:nvSpPr>
            <p:cNvPr id="1038" name="Google Shape;1038;p2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2" descr="Tela de computador&#10;&#10;Descrição gerada automaticamente">
            <a:extLst>
              <a:ext uri="{FF2B5EF4-FFF2-40B4-BE49-F238E27FC236}">
                <a16:creationId xmlns:a16="http://schemas.microsoft.com/office/drawing/2014/main" id="{C5AB147B-B7AE-114C-A71D-4F65DDA9A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315" y="354766"/>
            <a:ext cx="3506514" cy="170740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1019175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latin typeface="Barlow SemiBold"/>
                <a:ea typeface="Barlow SemiBold"/>
                <a:cs typeface="Barlow SemiBold"/>
                <a:sym typeface="Barlow SemiBold"/>
              </a:rPr>
              <a:t>R$12.999,00</a:t>
            </a:r>
            <a:endParaRPr sz="9600" dirty="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1" name="Google Shape;1161;p26"/>
          <p:cNvSpPr txBox="1">
            <a:spLocks noGrp="1"/>
          </p:cNvSpPr>
          <p:nvPr>
            <p:ph type="subTitle" idx="4294967295"/>
          </p:nvPr>
        </p:nvSpPr>
        <p:spPr>
          <a:xfrm>
            <a:off x="1019175" y="2992450"/>
            <a:ext cx="743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 err="1"/>
              <a:t>Macbook</a:t>
            </a:r>
            <a:r>
              <a:rPr lang="pt-BR" dirty="0"/>
              <a:t> Air M1 – na OLX por R$8.700,00</a:t>
            </a:r>
            <a:endParaRPr dirty="0"/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837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2"/>
          <p:cNvSpPr txBox="1">
            <a:spLocks noGrp="1"/>
          </p:cNvSpPr>
          <p:nvPr>
            <p:ph type="title" idx="4294967295"/>
          </p:nvPr>
        </p:nvSpPr>
        <p:spPr>
          <a:xfrm>
            <a:off x="381000" y="381000"/>
            <a:ext cx="4754100" cy="101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0" dirty="0" err="1">
                <a:solidFill>
                  <a:schemeClr val="lt1"/>
                </a:solidFill>
                <a:highlight>
                  <a:schemeClr val="accent1"/>
                </a:highlight>
              </a:rPr>
              <a:t>BenchMarks</a:t>
            </a:r>
            <a:r>
              <a:rPr lang="pt-BR" sz="3000" b="0" dirty="0">
                <a:solidFill>
                  <a:schemeClr val="lt1"/>
                </a:solidFill>
                <a:highlight>
                  <a:schemeClr val="accent1"/>
                </a:highlight>
              </a:rPr>
              <a:t> de Comparação</a:t>
            </a:r>
            <a:endParaRPr sz="3000" dirty="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12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Imagem 2" descr="Gráfico, Gráfico de radar&#10;&#10;Descrição gerada automaticamente">
            <a:extLst>
              <a:ext uri="{FF2B5EF4-FFF2-40B4-BE49-F238E27FC236}">
                <a16:creationId xmlns:a16="http://schemas.microsoft.com/office/drawing/2014/main" id="{18761F45-C1C8-7B46-9BAC-0D191ED13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152" y="366286"/>
            <a:ext cx="3891078" cy="4308613"/>
          </a:xfrm>
          <a:prstGeom prst="rect">
            <a:avLst/>
          </a:prstGeom>
        </p:spPr>
      </p:pic>
      <p:sp>
        <p:nvSpPr>
          <p:cNvPr id="8" name="Google Shape;1168;p27">
            <a:extLst>
              <a:ext uri="{FF2B5EF4-FFF2-40B4-BE49-F238E27FC236}">
                <a16:creationId xmlns:a16="http://schemas.microsoft.com/office/drawing/2014/main" id="{4A051BE2-1686-9D45-80D5-6185BB111195}"/>
              </a:ext>
            </a:extLst>
          </p:cNvPr>
          <p:cNvSpPr txBox="1">
            <a:spLocks/>
          </p:cNvSpPr>
          <p:nvPr/>
        </p:nvSpPr>
        <p:spPr>
          <a:xfrm>
            <a:off x="2631339" y="4205097"/>
            <a:ext cx="1713352" cy="665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" sz="3200" dirty="0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Apple</a:t>
            </a:r>
            <a:endParaRPr lang="en" dirty="0"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9" name="Google Shape;1168;p27">
            <a:extLst>
              <a:ext uri="{FF2B5EF4-FFF2-40B4-BE49-F238E27FC236}">
                <a16:creationId xmlns:a16="http://schemas.microsoft.com/office/drawing/2014/main" id="{8689E4C5-05F6-F94A-A307-C95355A2FAA0}"/>
              </a:ext>
            </a:extLst>
          </p:cNvPr>
          <p:cNvSpPr txBox="1">
            <a:spLocks/>
          </p:cNvSpPr>
          <p:nvPr/>
        </p:nvSpPr>
        <p:spPr>
          <a:xfrm>
            <a:off x="5081665" y="4205096"/>
            <a:ext cx="1713352" cy="665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" sz="3200" dirty="0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PC</a:t>
            </a:r>
            <a:endParaRPr lang="en" dirty="0"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Alternativa</a:t>
            </a:r>
            <a:br>
              <a:rPr lang="en" dirty="0"/>
            </a:br>
            <a:r>
              <a:rPr lang="en" dirty="0"/>
              <a:t>Asus ROG</a:t>
            </a:r>
            <a:endParaRPr dirty="0"/>
          </a:p>
        </p:txBody>
      </p:sp>
      <p:sp>
        <p:nvSpPr>
          <p:cNvPr id="1021" name="Google Shape;1021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1022" name="Google Shape;1022;p23"/>
          <p:cNvGrpSpPr/>
          <p:nvPr/>
        </p:nvGrpSpPr>
        <p:grpSpPr>
          <a:xfrm>
            <a:off x="2655041" y="2436044"/>
            <a:ext cx="2200509" cy="1776159"/>
            <a:chOff x="3071457" y="2013875"/>
            <a:chExt cx="1944600" cy="1569600"/>
          </a:xfrm>
        </p:grpSpPr>
        <p:sp>
          <p:nvSpPr>
            <p:cNvPr id="1023" name="Google Shape;1023;p23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P</a:t>
              </a:r>
              <a:r>
                <a:rPr lang="en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rocessador</a:t>
              </a:r>
              <a:r>
                <a:rPr lang="en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I5 9300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5" name="Google Shape;1025;p23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16 Gb RAM ddr4 - </a:t>
              </a: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500 Gb SSD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26" name="Google Shape;1026;p23"/>
          <p:cNvGrpSpPr/>
          <p:nvPr/>
        </p:nvGrpSpPr>
        <p:grpSpPr>
          <a:xfrm>
            <a:off x="457232" y="2436044"/>
            <a:ext cx="2200509" cy="1776159"/>
            <a:chOff x="1126863" y="2013875"/>
            <a:chExt cx="1944600" cy="1569600"/>
          </a:xfrm>
        </p:grpSpPr>
        <p:sp>
          <p:nvSpPr>
            <p:cNvPr id="1027" name="Google Shape;1027;p2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GTX 1650 com 4gb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9" name="Google Shape;1029;p23"/>
            <p:cNvSpPr txBox="1"/>
            <p:nvPr/>
          </p:nvSpPr>
          <p:spPr>
            <a:xfrm>
              <a:off x="1351625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pt-BR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Tela </a:t>
              </a:r>
              <a:r>
                <a:rPr lang="pt-BR" sz="8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full</a:t>
              </a:r>
              <a:r>
                <a:rPr lang="pt-BR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HD 120Hz</a:t>
              </a: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pt-BR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Bateria de 3 horas de autonomia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0" name="Google Shape;1030;p23"/>
          <p:cNvGrpSpPr/>
          <p:nvPr/>
        </p:nvGrpSpPr>
        <p:grpSpPr>
          <a:xfrm>
            <a:off x="4852720" y="2436044"/>
            <a:ext cx="3396158" cy="1776159"/>
            <a:chOff x="5015938" y="2013875"/>
            <a:chExt cx="3001200" cy="1569600"/>
          </a:xfrm>
        </p:grpSpPr>
        <p:sp>
          <p:nvSpPr>
            <p:cNvPr id="1031" name="Google Shape;1031;p23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Possibilidade</a:t>
              </a:r>
              <a:r>
                <a:rPr lang="en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de </a:t>
              </a:r>
              <a:r>
                <a:rPr lang="en" sz="1100" b="1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Instalar</a:t>
              </a:r>
              <a:r>
                <a:rPr lang="en" sz="11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Windows/Linux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33" name="Google Shape;1033;p23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pt-BR" sz="8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Compatibilidade HDMI para telas e conectividade expandida.</a:t>
              </a:r>
              <a:endParaRPr sz="11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4" name="Google Shape;1034;p23"/>
          <p:cNvGrpSpPr/>
          <p:nvPr/>
        </p:nvGrpSpPr>
        <p:grpSpPr>
          <a:xfrm>
            <a:off x="4705169" y="3213940"/>
            <a:ext cx="295999" cy="294651"/>
            <a:chOff x="4858109" y="2631368"/>
            <a:chExt cx="316442" cy="315000"/>
          </a:xfrm>
        </p:grpSpPr>
        <p:sp>
          <p:nvSpPr>
            <p:cNvPr id="1035" name="Google Shape;1035;p2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037" name="Google Shape;1037;p23"/>
          <p:cNvGrpSpPr/>
          <p:nvPr/>
        </p:nvGrpSpPr>
        <p:grpSpPr>
          <a:xfrm>
            <a:off x="2512794" y="3213816"/>
            <a:ext cx="294612" cy="294612"/>
            <a:chOff x="3157188" y="909150"/>
            <a:chExt cx="470400" cy="470400"/>
          </a:xfrm>
        </p:grpSpPr>
        <p:sp>
          <p:nvSpPr>
            <p:cNvPr id="1038" name="Google Shape;1038;p2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m 3" descr="Computador em cima da mesa&#10;&#10;Descrição gerada automaticamente">
            <a:extLst>
              <a:ext uri="{FF2B5EF4-FFF2-40B4-BE49-F238E27FC236}">
                <a16:creationId xmlns:a16="http://schemas.microsoft.com/office/drawing/2014/main" id="{C8BDE2CE-CFB7-4E47-903F-C87795A5B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100" y="203266"/>
            <a:ext cx="2339818" cy="188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61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1019175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latin typeface="Barlow SemiBold"/>
                <a:ea typeface="Barlow SemiBold"/>
                <a:cs typeface="Barlow SemiBold"/>
                <a:sym typeface="Barlow SemiBold"/>
              </a:rPr>
              <a:t>R$5.999,00</a:t>
            </a:r>
            <a:endParaRPr sz="9600" dirty="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1" name="Google Shape;1161;p26"/>
          <p:cNvSpPr txBox="1">
            <a:spLocks noGrp="1"/>
          </p:cNvSpPr>
          <p:nvPr>
            <p:ph type="subTitle" idx="4294967295"/>
          </p:nvPr>
        </p:nvSpPr>
        <p:spPr>
          <a:xfrm>
            <a:off x="1019175" y="2992450"/>
            <a:ext cx="743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Asus ROG</a:t>
            </a:r>
            <a:endParaRPr dirty="0"/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669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5368CC5-C0FD-CC44-A5FC-4B702AD657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  <p:pic>
        <p:nvPicPr>
          <p:cNvPr id="4" name="Imagem 3" descr="Gráfico, Gráfico de radar&#10;&#10;Descrição gerada automaticamente">
            <a:extLst>
              <a:ext uri="{FF2B5EF4-FFF2-40B4-BE49-F238E27FC236}">
                <a16:creationId xmlns:a16="http://schemas.microsoft.com/office/drawing/2014/main" id="{E51F3806-4F0C-9E42-BF53-B276626E2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471" y="649385"/>
            <a:ext cx="3290056" cy="3844730"/>
          </a:xfrm>
          <a:prstGeom prst="rect">
            <a:avLst/>
          </a:prstGeom>
        </p:spPr>
      </p:pic>
      <p:sp>
        <p:nvSpPr>
          <p:cNvPr id="5" name="Google Shape;1168;p27">
            <a:extLst>
              <a:ext uri="{FF2B5EF4-FFF2-40B4-BE49-F238E27FC236}">
                <a16:creationId xmlns:a16="http://schemas.microsoft.com/office/drawing/2014/main" id="{8D9D5CE3-2FF9-5B41-96D1-6CFB4BE05890}"/>
              </a:ext>
            </a:extLst>
          </p:cNvPr>
          <p:cNvSpPr txBox="1">
            <a:spLocks/>
          </p:cNvSpPr>
          <p:nvPr/>
        </p:nvSpPr>
        <p:spPr>
          <a:xfrm>
            <a:off x="2631339" y="4205097"/>
            <a:ext cx="1713352" cy="665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" sz="3200" dirty="0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M1</a:t>
            </a:r>
            <a:endParaRPr lang="en" dirty="0"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6" name="Google Shape;1168;p27">
            <a:extLst>
              <a:ext uri="{FF2B5EF4-FFF2-40B4-BE49-F238E27FC236}">
                <a16:creationId xmlns:a16="http://schemas.microsoft.com/office/drawing/2014/main" id="{692D7483-8347-F046-A407-540240F963A2}"/>
              </a:ext>
            </a:extLst>
          </p:cNvPr>
          <p:cNvSpPr txBox="1">
            <a:spLocks/>
          </p:cNvSpPr>
          <p:nvPr/>
        </p:nvSpPr>
        <p:spPr>
          <a:xfrm>
            <a:off x="5098851" y="4161138"/>
            <a:ext cx="1713352" cy="665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pt-BR" sz="3200" dirty="0" err="1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I</a:t>
            </a:r>
            <a:r>
              <a:rPr lang="en" sz="3200" dirty="0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5 9300</a:t>
            </a:r>
            <a:endParaRPr lang="en" dirty="0"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3084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2077" name="Google Shape;2077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78" name="Google Shape;2078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5" name="Google Shape;2135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36" name="Google Shape;2136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37" name="Google Shape;2137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40" name="Google Shape;2140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41" name="Google Shape;2141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2" name="Google Shape;2142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43" name="Google Shape;2143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0" name="Google Shape;2190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1" name="Google Shape;2191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2" name="Google Shape;2192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3" name="Google Shape;2193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4" name="Google Shape;2194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5" name="Google Shape;2195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6" name="Google Shape;2196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0" name="Google Shape;2200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1" name="Google Shape;2201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2" name="Google Shape;2202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3" name="Google Shape;2203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4" name="Google Shape;2204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5" name="Google Shape;2205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6" name="Google Shape;2206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207" name="Google Shape;2207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208" name="Google Shape;2208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209" name="Google Shape;2209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0" name="Google Shape;2210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3" name="Google Shape;2213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214" name="Google Shape;2214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5" name="Google Shape;2215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6" name="Google Shape;2216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17" name="Google Shape;2217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err="1"/>
              <a:t>Obrigado</a:t>
            </a:r>
            <a:r>
              <a:rPr lang="en" sz="7200" dirty="0"/>
              <a:t>!</a:t>
            </a:r>
            <a:endParaRPr sz="7200" dirty="0"/>
          </a:p>
        </p:txBody>
      </p:sp>
      <p:sp>
        <p:nvSpPr>
          <p:cNvPr id="2224" name="Google Shape;2224;p34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perguntas</a:t>
            </a:r>
            <a:r>
              <a:rPr lang="en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?</a:t>
            </a: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DOCUMENTAÇÃO</a:t>
            </a:r>
            <a:endParaRPr dirty="0"/>
          </a:p>
        </p:txBody>
      </p:sp>
      <p:sp>
        <p:nvSpPr>
          <p:cNvPr id="344" name="Google Shape;344;p13"/>
          <p:cNvSpPr txBox="1">
            <a:spLocks noGrp="1"/>
          </p:cNvSpPr>
          <p:nvPr>
            <p:ph type="body" idx="2"/>
          </p:nvPr>
        </p:nvSpPr>
        <p:spPr>
          <a:xfrm>
            <a:off x="3815169" y="1919550"/>
            <a:ext cx="3045000" cy="21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200" b="1" dirty="0"/>
              <a:t>INSTRUÇÕES</a:t>
            </a:r>
            <a:endParaRPr sz="1200" dirty="0"/>
          </a:p>
          <a:p>
            <a:pPr lvl="0"/>
            <a:r>
              <a:rPr lang="pt-BR" sz="800" dirty="0"/>
              <a:t>Mesmo grupo do PI!</a:t>
            </a:r>
          </a:p>
          <a:p>
            <a:pPr lvl="0"/>
            <a:r>
              <a:rPr lang="pt-BR" sz="800" dirty="0"/>
              <a:t>O trabalho será apresentado na aula do dia “verificar no </a:t>
            </a:r>
            <a:r>
              <a:rPr lang="pt-BR" sz="800" dirty="0" err="1"/>
              <a:t>Blackboard</a:t>
            </a:r>
            <a:r>
              <a:rPr lang="pt-BR" sz="800" dirty="0"/>
              <a:t>”.</a:t>
            </a:r>
          </a:p>
          <a:p>
            <a:pPr lvl="0"/>
            <a:r>
              <a:rPr lang="pt-BR" sz="800" dirty="0"/>
              <a:t>Cada grupo terá 5 minutos para a apresentação, portanto a apresentação deve ser sucinta.</a:t>
            </a:r>
          </a:p>
          <a:p>
            <a:pPr lvl="0"/>
            <a:r>
              <a:rPr lang="pt-BR" sz="800" dirty="0"/>
              <a:t>O arquivo da apresentação (</a:t>
            </a:r>
            <a:r>
              <a:rPr lang="pt-BR" sz="800" dirty="0" err="1"/>
              <a:t>Powerpoint</a:t>
            </a:r>
            <a:r>
              <a:rPr lang="pt-BR" sz="800" dirty="0"/>
              <a:t>, </a:t>
            </a:r>
            <a:r>
              <a:rPr lang="pt-BR" sz="800" dirty="0" err="1"/>
              <a:t>LibreOffice</a:t>
            </a:r>
            <a:r>
              <a:rPr lang="pt-BR" sz="800" dirty="0"/>
              <a:t>, etc.) deve ser entregue no </a:t>
            </a:r>
            <a:r>
              <a:rPr lang="pt-BR" sz="800" dirty="0" err="1"/>
              <a:t>Blackboard</a:t>
            </a:r>
            <a:r>
              <a:rPr lang="pt-BR" sz="800" dirty="0"/>
              <a:t> no dia da aula.</a:t>
            </a:r>
          </a:p>
          <a:p>
            <a:pPr lvl="0"/>
            <a:r>
              <a:rPr lang="pt-BR" sz="800" dirty="0"/>
              <a:t>Utilizem um slide para cada um dos tópicos pedidos.</a:t>
            </a:r>
            <a:endParaRPr lang="pt-BR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/>
          </a:p>
        </p:txBody>
      </p:sp>
      <p:sp>
        <p:nvSpPr>
          <p:cNvPr id="345" name="Google Shape;345;p13"/>
          <p:cNvSpPr txBox="1">
            <a:spLocks noGrp="1"/>
          </p:cNvSpPr>
          <p:nvPr>
            <p:ph type="body" idx="1"/>
          </p:nvPr>
        </p:nvSpPr>
        <p:spPr>
          <a:xfrm>
            <a:off x="457200" y="1919550"/>
            <a:ext cx="3045000" cy="21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 b="1" dirty="0"/>
              <a:t>GRUPO</a:t>
            </a:r>
            <a:endParaRPr sz="1200" dirty="0"/>
          </a:p>
          <a:p>
            <a:pPr marL="342900" indent="-228600" algn="just">
              <a:buAutoNum type="arabicPeriod"/>
            </a:pPr>
            <a:r>
              <a:rPr lang="pt-BR" sz="1100" dirty="0"/>
              <a:t>Lívia de Almeida</a:t>
            </a:r>
          </a:p>
          <a:p>
            <a:pPr marL="342900" indent="-228600" algn="just">
              <a:buAutoNum type="arabicPeriod"/>
            </a:pPr>
            <a:r>
              <a:rPr lang="pt-BR" sz="1100" dirty="0"/>
              <a:t>Beatriz Ferreira</a:t>
            </a:r>
          </a:p>
          <a:p>
            <a:pPr marL="342900" indent="-228600" algn="just">
              <a:buAutoNum type="arabicPeriod"/>
            </a:pPr>
            <a:r>
              <a:rPr lang="pt-BR" sz="1100" dirty="0"/>
              <a:t>Afonso Brandão</a:t>
            </a:r>
          </a:p>
          <a:p>
            <a:pPr marL="342900" indent="-228600" algn="just">
              <a:buAutoNum type="arabicPeriod"/>
            </a:pPr>
            <a:r>
              <a:rPr lang="pt-BR" sz="1100" dirty="0"/>
              <a:t>Guilherme </a:t>
            </a:r>
            <a:r>
              <a:rPr lang="pt-BR" sz="1100" dirty="0" err="1"/>
              <a:t>Gaefke</a:t>
            </a:r>
            <a:endParaRPr lang="pt-BR" sz="1100" dirty="0"/>
          </a:p>
          <a:p>
            <a:pPr marL="342900" indent="-228600" algn="just">
              <a:buAutoNum type="arabicPeriod"/>
            </a:pPr>
            <a:r>
              <a:rPr lang="pt-BR" sz="1100" dirty="0"/>
              <a:t>Raul Torres</a:t>
            </a:r>
          </a:p>
          <a:p>
            <a:pPr marL="342900" indent="-228600" algn="just">
              <a:buAutoNum type="arabicPeriod"/>
            </a:pPr>
            <a:r>
              <a:rPr lang="pt-BR" sz="1100" dirty="0"/>
              <a:t>William Cavalcante</a:t>
            </a:r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6056647" y="380988"/>
            <a:ext cx="2706354" cy="1604434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EQUIPAMENTOS ESCOLHIDOS</a:t>
            </a:r>
            <a:endParaRPr sz="4400"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PRIMEIRO TÓPICO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774854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COMPUTADOR DESKTOP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509802" y="1584241"/>
            <a:ext cx="7870717" cy="19800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pt-BR" sz="1200" dirty="0"/>
              <a:t>Placa mãe: x570 </a:t>
            </a:r>
            <a:r>
              <a:rPr lang="pt-BR" sz="1200" dirty="0" err="1"/>
              <a:t>Aorus</a:t>
            </a:r>
            <a:endParaRPr lang="pt-BR" sz="1200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pt-BR" sz="1200" dirty="0"/>
              <a:t>CPU: </a:t>
            </a:r>
            <a:r>
              <a:rPr lang="pt-BR" sz="1200" dirty="0" err="1"/>
              <a:t>Ryzer</a:t>
            </a:r>
            <a:r>
              <a:rPr lang="pt-BR" sz="1200" dirty="0"/>
              <a:t> 7 (5800x)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pt-BR" sz="1200" dirty="0"/>
              <a:t>RAM: 32gb ddr4 4 Pentes de 8gb à 3200mhz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pt-BR" sz="1200" dirty="0"/>
              <a:t>GPU: rtx3070</a:t>
            </a:r>
          </a:p>
          <a:p>
            <a:pPr lvl="0"/>
            <a:r>
              <a:rPr lang="pt-BR" sz="1200" dirty="0"/>
              <a:t>Armazenamento: </a:t>
            </a:r>
            <a:r>
              <a:rPr lang="pt-BR" sz="1200" dirty="0" err="1"/>
              <a:t>Ssd</a:t>
            </a:r>
            <a:r>
              <a:rPr lang="pt-BR" sz="1200" dirty="0"/>
              <a:t> m2 </a:t>
            </a:r>
            <a:r>
              <a:rPr lang="pt-BR" sz="1200" dirty="0" err="1"/>
              <a:t>mnve</a:t>
            </a:r>
            <a:r>
              <a:rPr lang="pt-BR" sz="1200" dirty="0"/>
              <a:t> 240gb + </a:t>
            </a:r>
            <a:r>
              <a:rPr lang="pt-BR" sz="1200" dirty="0" err="1"/>
              <a:t>Ssd</a:t>
            </a:r>
            <a:r>
              <a:rPr lang="pt-BR" sz="1200" dirty="0"/>
              <a:t> satã 1tb</a:t>
            </a:r>
          </a:p>
          <a:p>
            <a:pPr lvl="0"/>
            <a:r>
              <a:rPr lang="pt-BR" sz="1200" dirty="0"/>
              <a:t>Fonte 750w + Monitor 27”</a:t>
            </a:r>
          </a:p>
          <a:p>
            <a:pPr lvl="0"/>
            <a:r>
              <a:rPr lang="pt-BR" sz="1200" dirty="0"/>
              <a:t>Cooler – </a:t>
            </a:r>
            <a:r>
              <a:rPr lang="pt-BR" sz="1200" dirty="0" err="1"/>
              <a:t>Water</a:t>
            </a:r>
            <a:r>
              <a:rPr lang="pt-BR" sz="1200" dirty="0"/>
              <a:t> cooler </a:t>
            </a:r>
            <a:r>
              <a:rPr lang="pt-BR" sz="1200" dirty="0" err="1"/>
              <a:t>Aigon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" name="Imagem 3" descr="Imagem de vídeo game&#10;&#10;Descrição gerada automaticamente com confiança baixa">
            <a:extLst>
              <a:ext uri="{FF2B5EF4-FFF2-40B4-BE49-F238E27FC236}">
                <a16:creationId xmlns:a16="http://schemas.microsoft.com/office/drawing/2014/main" id="{8F256E3B-CCA0-834F-BEBB-1A58C6CEF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132" y="3618843"/>
            <a:ext cx="1663271" cy="1442421"/>
          </a:xfrm>
          <a:prstGeom prst="rect">
            <a:avLst/>
          </a:prstGeom>
        </p:spPr>
      </p:pic>
      <p:pic>
        <p:nvPicPr>
          <p:cNvPr id="6" name="Imagem 5" descr="Uma imagem contendo Site&#10;&#10;Descrição gerada automaticamente">
            <a:extLst>
              <a:ext uri="{FF2B5EF4-FFF2-40B4-BE49-F238E27FC236}">
                <a16:creationId xmlns:a16="http://schemas.microsoft.com/office/drawing/2014/main" id="{31E9C7E3-5DE8-6C4E-83A2-81394E894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4517" y="3730312"/>
            <a:ext cx="1325736" cy="1289974"/>
          </a:xfrm>
          <a:prstGeom prst="rect">
            <a:avLst/>
          </a:prstGeom>
        </p:spPr>
      </p:pic>
      <p:pic>
        <p:nvPicPr>
          <p:cNvPr id="8" name="Imagem 7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C111DD01-4617-8540-800F-EA4017BACD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5332" y="3748542"/>
            <a:ext cx="1593657" cy="1183021"/>
          </a:xfrm>
          <a:prstGeom prst="rect">
            <a:avLst/>
          </a:prstGeom>
        </p:spPr>
      </p:pic>
      <p:pic>
        <p:nvPicPr>
          <p:cNvPr id="10" name="Imagem 9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48B13A7E-8A9B-D142-9110-0D35A45BF8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4068" y="3765400"/>
            <a:ext cx="1839678" cy="1105650"/>
          </a:xfrm>
          <a:prstGeom prst="rect">
            <a:avLst/>
          </a:prstGeom>
        </p:spPr>
      </p:pic>
      <p:pic>
        <p:nvPicPr>
          <p:cNvPr id="12" name="Imagem 11" descr="Uma imagem contendo mesa, faca, computador&#10;&#10;Descrição gerada automaticamente">
            <a:extLst>
              <a:ext uri="{FF2B5EF4-FFF2-40B4-BE49-F238E27FC236}">
                <a16:creationId xmlns:a16="http://schemas.microsoft.com/office/drawing/2014/main" id="{1571E5D2-B9D8-E742-872E-A437A8701C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3746" y="3434436"/>
            <a:ext cx="1711798" cy="1412233"/>
          </a:xfrm>
          <a:prstGeom prst="rect">
            <a:avLst/>
          </a:prstGeom>
        </p:spPr>
      </p:pic>
      <p:pic>
        <p:nvPicPr>
          <p:cNvPr id="14" name="Imagem 13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4949D7EC-B541-CB48-8D91-52D21E654C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57980" y="2231090"/>
            <a:ext cx="1735766" cy="1499222"/>
          </a:xfrm>
          <a:prstGeom prst="rect">
            <a:avLst/>
          </a:prstGeom>
        </p:spPr>
      </p:pic>
      <p:pic>
        <p:nvPicPr>
          <p:cNvPr id="16" name="Imagem 15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1A700A5-2F64-F24C-B19E-D122B15E88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24856" y="2334166"/>
            <a:ext cx="1391240" cy="96535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787287D0-94D2-FC40-9E99-813751A7E7A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16998" y="1242985"/>
            <a:ext cx="1282700" cy="1066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90488" y="60878"/>
            <a:ext cx="419137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1"/>
                </a:solidFill>
              </a:rPr>
              <a:t>CONCEITO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129720" y="1397395"/>
            <a:ext cx="4721654" cy="34608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/>
            <a:r>
              <a:rPr lang="en" dirty="0"/>
              <a:t>Desktop </a:t>
            </a:r>
            <a:r>
              <a:rPr lang="en" dirty="0" err="1"/>
              <a:t>é</a:t>
            </a:r>
            <a:r>
              <a:rPr lang="en" dirty="0"/>
              <a:t> </a:t>
            </a:r>
            <a:r>
              <a:rPr lang="en" dirty="0" err="1"/>
              <a:t>altamente</a:t>
            </a:r>
            <a:r>
              <a:rPr lang="en" dirty="0"/>
              <a:t> </a:t>
            </a:r>
            <a:r>
              <a:rPr lang="en" dirty="0" err="1"/>
              <a:t>personalizável</a:t>
            </a:r>
            <a:r>
              <a:rPr lang="en" dirty="0"/>
              <a:t>, </a:t>
            </a:r>
            <a:r>
              <a:rPr lang="en" dirty="0" err="1"/>
              <a:t>podendo</a:t>
            </a:r>
            <a:r>
              <a:rPr lang="en" dirty="0"/>
              <a:t> </a:t>
            </a:r>
            <a:r>
              <a:rPr lang="en" dirty="0" err="1"/>
              <a:t>admitir</a:t>
            </a:r>
            <a:r>
              <a:rPr lang="en" dirty="0"/>
              <a:t> Linux e Windows;</a:t>
            </a:r>
          </a:p>
          <a:p>
            <a:pPr marL="342900"/>
            <a:r>
              <a:rPr lang="en" dirty="0" err="1"/>
              <a:t>Placa</a:t>
            </a:r>
            <a:r>
              <a:rPr lang="en" dirty="0"/>
              <a:t> </a:t>
            </a:r>
            <a:r>
              <a:rPr lang="en" dirty="0" err="1"/>
              <a:t>mãe</a:t>
            </a:r>
            <a:r>
              <a:rPr lang="en" dirty="0"/>
              <a:t> </a:t>
            </a:r>
            <a:r>
              <a:rPr lang="en" dirty="0" err="1"/>
              <a:t>versátil</a:t>
            </a:r>
            <a:r>
              <a:rPr lang="en" dirty="0"/>
              <a:t>, </a:t>
            </a:r>
            <a:r>
              <a:rPr lang="en" dirty="0" err="1"/>
              <a:t>podendo</a:t>
            </a:r>
            <a:r>
              <a:rPr lang="en" dirty="0"/>
              <a:t> </a:t>
            </a:r>
            <a:r>
              <a:rPr lang="en" dirty="0" err="1"/>
              <a:t>atualizar</a:t>
            </a:r>
            <a:r>
              <a:rPr lang="en" dirty="0"/>
              <a:t> o </a:t>
            </a:r>
            <a:r>
              <a:rPr lang="en" dirty="0" err="1"/>
              <a:t>processador</a:t>
            </a:r>
            <a:r>
              <a:rPr lang="en" dirty="0"/>
              <a:t> no </a:t>
            </a:r>
            <a:r>
              <a:rPr lang="en" dirty="0" err="1"/>
              <a:t>futur</a:t>
            </a:r>
            <a:r>
              <a:rPr lang="pt-BR" dirty="0"/>
              <a:t>o;</a:t>
            </a:r>
          </a:p>
          <a:p>
            <a:pPr marL="342900"/>
            <a:r>
              <a:rPr lang="pt-BR" dirty="0"/>
              <a:t>4 pentes de </a:t>
            </a:r>
            <a:r>
              <a:rPr lang="pt-BR" dirty="0" err="1"/>
              <a:t>ram</a:t>
            </a:r>
            <a:r>
              <a:rPr lang="pt-BR" dirty="0"/>
              <a:t> para melhorar a performance de acesso à memória;</a:t>
            </a:r>
          </a:p>
          <a:p>
            <a:pPr marL="342900"/>
            <a:r>
              <a:rPr lang="pt-BR" dirty="0"/>
              <a:t>Monitor rotativo para visualização de mais linhas de código quando necessário.</a:t>
            </a:r>
            <a:endParaRPr lang="en" dirty="0"/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90488" y="60878"/>
            <a:ext cx="419137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err="1">
                <a:solidFill>
                  <a:schemeClr val="accent1"/>
                </a:solidFill>
              </a:rPr>
              <a:t>vantagens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129720" y="1397395"/>
            <a:ext cx="4721654" cy="112860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/>
            <a:r>
              <a:rPr lang="pt-BR" dirty="0"/>
              <a:t>Máquina potente, </a:t>
            </a:r>
            <a:r>
              <a:rPr lang="pt-BR" dirty="0" err="1"/>
              <a:t>compeças</a:t>
            </a:r>
            <a:r>
              <a:rPr lang="pt-BR" dirty="0"/>
              <a:t> de última geração, altamente personalizável e upgrade facilitado.</a:t>
            </a:r>
            <a:endParaRPr lang="en" dirty="0"/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741;p18">
            <a:extLst>
              <a:ext uri="{FF2B5EF4-FFF2-40B4-BE49-F238E27FC236}">
                <a16:creationId xmlns:a16="http://schemas.microsoft.com/office/drawing/2014/main" id="{E10208D6-CC75-F240-BA78-2C3371A8525B}"/>
              </a:ext>
            </a:extLst>
          </p:cNvPr>
          <p:cNvSpPr txBox="1">
            <a:spLocks/>
          </p:cNvSpPr>
          <p:nvPr/>
        </p:nvSpPr>
        <p:spPr>
          <a:xfrm>
            <a:off x="144047" y="2196027"/>
            <a:ext cx="5005623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pt-BR" sz="5400" dirty="0">
                <a:solidFill>
                  <a:schemeClr val="accent1"/>
                </a:solidFill>
              </a:rPr>
              <a:t>desvantagens</a:t>
            </a:r>
            <a:endParaRPr lang="pt-BR" sz="6000" dirty="0">
              <a:solidFill>
                <a:schemeClr val="accent1"/>
              </a:solidFill>
            </a:endParaRPr>
          </a:p>
        </p:txBody>
      </p:sp>
      <p:sp>
        <p:nvSpPr>
          <p:cNvPr id="115" name="Google Shape;742;p18">
            <a:extLst>
              <a:ext uri="{FF2B5EF4-FFF2-40B4-BE49-F238E27FC236}">
                <a16:creationId xmlns:a16="http://schemas.microsoft.com/office/drawing/2014/main" id="{9E7229D8-36A4-CC40-B0A8-286F72E8AE64}"/>
              </a:ext>
            </a:extLst>
          </p:cNvPr>
          <p:cNvSpPr txBox="1">
            <a:spLocks/>
          </p:cNvSpPr>
          <p:nvPr/>
        </p:nvSpPr>
        <p:spPr>
          <a:xfrm>
            <a:off x="185129" y="3420894"/>
            <a:ext cx="4721654" cy="1128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342900"/>
            <a:r>
              <a:rPr lang="pt-BR" dirty="0"/>
              <a:t>Custo alto, impossibilidade de mobilidade.</a:t>
            </a:r>
          </a:p>
          <a:p>
            <a:pPr marL="342900"/>
            <a:r>
              <a:rPr lang="pt-BR" dirty="0"/>
              <a:t>Necessidade de periféricos. (mouse, teclado...)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024747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1019175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latin typeface="Barlow SemiBold"/>
                <a:ea typeface="Barlow SemiBold"/>
                <a:cs typeface="Barlow SemiBold"/>
                <a:sym typeface="Barlow SemiBold"/>
              </a:rPr>
              <a:t>R$17.635,00</a:t>
            </a:r>
            <a:endParaRPr sz="9600" dirty="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1" name="Google Shape;1161;p26"/>
          <p:cNvSpPr txBox="1">
            <a:spLocks noGrp="1"/>
          </p:cNvSpPr>
          <p:nvPr>
            <p:ph type="subTitle" idx="4294967295"/>
          </p:nvPr>
        </p:nvSpPr>
        <p:spPr>
          <a:xfrm>
            <a:off x="1019175" y="2992450"/>
            <a:ext cx="743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PC Desktop</a:t>
            </a:r>
            <a:endParaRPr dirty="0"/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7980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Mas </a:t>
            </a:r>
            <a:r>
              <a:rPr lang="en" dirty="0" err="1"/>
              <a:t>nem</a:t>
            </a:r>
            <a:r>
              <a:rPr lang="en" dirty="0"/>
              <a:t> sempre o </a:t>
            </a:r>
            <a:r>
              <a:rPr lang="en" dirty="0" err="1"/>
              <a:t>programador</a:t>
            </a:r>
            <a:r>
              <a:rPr lang="en" dirty="0"/>
              <a:t> </a:t>
            </a:r>
            <a:r>
              <a:rPr lang="en" dirty="0" err="1"/>
              <a:t>fica</a:t>
            </a:r>
            <a:r>
              <a:rPr lang="en" dirty="0"/>
              <a:t> no </a:t>
            </a:r>
            <a:r>
              <a:rPr lang="en" dirty="0" err="1"/>
              <a:t>mesmo</a:t>
            </a:r>
            <a:r>
              <a:rPr lang="en" dirty="0"/>
              <a:t> </a:t>
            </a:r>
            <a:r>
              <a:rPr lang="en" dirty="0" err="1"/>
              <a:t>lugar</a:t>
            </a:r>
            <a:r>
              <a:rPr lang="en" dirty="0"/>
              <a:t> – </a:t>
            </a:r>
            <a:r>
              <a:rPr lang="en" dirty="0" err="1"/>
              <a:t>podendo</a:t>
            </a:r>
            <a:r>
              <a:rPr lang="en" dirty="0"/>
              <a:t> </a:t>
            </a:r>
            <a:r>
              <a:rPr lang="en" dirty="0" err="1"/>
              <a:t>ter</a:t>
            </a:r>
            <a:r>
              <a:rPr lang="en" dirty="0"/>
              <a:t> a </a:t>
            </a:r>
            <a:r>
              <a:rPr lang="en" dirty="0" err="1"/>
              <a:t>necessidade</a:t>
            </a:r>
            <a:r>
              <a:rPr lang="en" dirty="0"/>
              <a:t> de um notebook.</a:t>
            </a:r>
            <a:endParaRPr dirty="0"/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dirty="0"/>
              <a:t>N</a:t>
            </a:r>
            <a:r>
              <a:rPr lang="en" sz="3600" dirty="0" err="1"/>
              <a:t>otebook</a:t>
            </a:r>
            <a:r>
              <a:rPr lang="en" sz="3600" dirty="0"/>
              <a:t> para </a:t>
            </a:r>
            <a:r>
              <a:rPr lang="en" sz="3600" dirty="0" err="1"/>
              <a:t>Programador</a:t>
            </a:r>
            <a:endParaRPr sz="3600" dirty="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1481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De </a:t>
            </a:r>
            <a:r>
              <a:rPr lang="en" dirty="0" err="1"/>
              <a:t>acordo</a:t>
            </a:r>
            <a:r>
              <a:rPr lang="en" dirty="0"/>
              <a:t> com </a:t>
            </a:r>
            <a:r>
              <a:rPr lang="en" dirty="0" err="1"/>
              <a:t>os</a:t>
            </a:r>
            <a:r>
              <a:rPr lang="en" dirty="0"/>
              <a:t> benchmarks, o novo </a:t>
            </a:r>
            <a:r>
              <a:rPr lang="en" dirty="0" err="1"/>
              <a:t>macbook</a:t>
            </a:r>
            <a:r>
              <a:rPr lang="en" dirty="0"/>
              <a:t> Air com chip ARM M1 </a:t>
            </a:r>
            <a:r>
              <a:rPr lang="en" dirty="0" err="1"/>
              <a:t>está</a:t>
            </a:r>
            <a:r>
              <a:rPr lang="en" dirty="0"/>
              <a:t> </a:t>
            </a:r>
            <a:r>
              <a:rPr lang="en" dirty="0" err="1"/>
              <a:t>totalmente</a:t>
            </a:r>
            <a:r>
              <a:rPr lang="en" dirty="0"/>
              <a:t> </a:t>
            </a:r>
            <a:r>
              <a:rPr lang="en" dirty="0" err="1"/>
              <a:t>compatível</a:t>
            </a:r>
            <a:r>
              <a:rPr lang="en" dirty="0"/>
              <a:t>, com </a:t>
            </a:r>
            <a:r>
              <a:rPr lang="en" dirty="0" err="1"/>
              <a:t>preço</a:t>
            </a:r>
            <a:r>
              <a:rPr lang="en" dirty="0"/>
              <a:t> </a:t>
            </a:r>
            <a:r>
              <a:rPr lang="en" dirty="0" err="1"/>
              <a:t>abaixo</a:t>
            </a:r>
            <a:r>
              <a:rPr lang="en" dirty="0"/>
              <a:t>, </a:t>
            </a:r>
            <a:r>
              <a:rPr lang="en" dirty="0" err="1"/>
              <a:t>trocando</a:t>
            </a:r>
            <a:r>
              <a:rPr lang="en" dirty="0"/>
              <a:t> um </a:t>
            </a:r>
            <a:r>
              <a:rPr lang="en" dirty="0" err="1"/>
              <a:t>pouco</a:t>
            </a:r>
            <a:r>
              <a:rPr lang="en" dirty="0"/>
              <a:t> da </a:t>
            </a:r>
            <a:r>
              <a:rPr lang="en" dirty="0" err="1"/>
              <a:t>potência</a:t>
            </a:r>
            <a:r>
              <a:rPr lang="en" dirty="0"/>
              <a:t> por </a:t>
            </a:r>
            <a:r>
              <a:rPr lang="en" dirty="0" err="1"/>
              <a:t>mobilidade</a:t>
            </a:r>
            <a:r>
              <a:rPr lang="en" dirty="0"/>
              <a:t>.</a:t>
            </a:r>
            <a:endParaRPr dirty="0"/>
          </a:p>
        </p:txBody>
      </p:sp>
      <p:pic>
        <p:nvPicPr>
          <p:cNvPr id="1008" name="Google Shape;1008;p21"/>
          <p:cNvPicPr preferRelativeResize="0"/>
          <p:nvPr/>
        </p:nvPicPr>
        <p:blipFill rotWithShape="1">
          <a:blip r:embed="rId3">
            <a:alphaModFix/>
          </a:blip>
          <a:srcRect l="3295" r="37860"/>
          <a:stretch/>
        </p:blipFill>
        <p:spPr>
          <a:xfrm flipH="1">
            <a:off x="4572000" y="0"/>
            <a:ext cx="4572000" cy="5143500"/>
          </a:xfrm>
          <a:prstGeom prst="snip1Rect">
            <a:avLst>
              <a:gd name="adj" fmla="val 9999"/>
            </a:avLst>
          </a:prstGeom>
          <a:noFill/>
          <a:ln>
            <a:noFill/>
          </a:ln>
        </p:spPr>
      </p:pic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1166</TotalTime>
  <Words>448</Words>
  <Application>Microsoft Macintosh PowerPoint</Application>
  <PresentationFormat>Apresentação na tela (16:9)</PresentationFormat>
  <Paragraphs>93</Paragraphs>
  <Slides>17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5" baseType="lpstr">
      <vt:lpstr>Calibri</vt:lpstr>
      <vt:lpstr>Arial</vt:lpstr>
      <vt:lpstr>Barlow Light</vt:lpstr>
      <vt:lpstr>Barlow</vt:lpstr>
      <vt:lpstr>Raleway Thin</vt:lpstr>
      <vt:lpstr>Barlow SemiBold</vt:lpstr>
      <vt:lpstr>Raleway</vt:lpstr>
      <vt:lpstr>Gaoler template</vt:lpstr>
      <vt:lpstr>ESCOLHENDO O COMPUTADOR</vt:lpstr>
      <vt:lpstr>DOCUMENTAÇÃO</vt:lpstr>
      <vt:lpstr>EQUIPAMENTOS ESCOLHIDOS</vt:lpstr>
      <vt:lpstr>COMPUTADOR DESKTOP</vt:lpstr>
      <vt:lpstr>CONCEITO</vt:lpstr>
      <vt:lpstr>vantagens</vt:lpstr>
      <vt:lpstr>R$17.635,00</vt:lpstr>
      <vt:lpstr>Apresentação do PowerPoint</vt:lpstr>
      <vt:lpstr>Notebook para Programador</vt:lpstr>
      <vt:lpstr>Especificações</vt:lpstr>
      <vt:lpstr>R$12.999,00</vt:lpstr>
      <vt:lpstr>BenchMarks de Comparação</vt:lpstr>
      <vt:lpstr>Apresentação do PowerPoint</vt:lpstr>
      <vt:lpstr>Alternativa Asus ROG</vt:lpstr>
      <vt:lpstr>R$5.999,00</vt:lpstr>
      <vt:lpstr>Apresentação do PowerPoint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ESCOLHENDO O COMPUTADOR</dc:title>
  <cp:lastModifiedBy>Afonso Cesar Lelis Brandão</cp:lastModifiedBy>
  <cp:revision>10</cp:revision>
  <dcterms:modified xsi:type="dcterms:W3CDTF">2021-04-15T12:09:03Z</dcterms:modified>
</cp:coreProperties>
</file>